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9"/>
  </p:notesMasterIdLst>
  <p:sldIdLst>
    <p:sldId id="256" r:id="rId5"/>
    <p:sldId id="257" r:id="rId6"/>
    <p:sldId id="258" r:id="rId7"/>
    <p:sldId id="259" r:id="rId8"/>
    <p:sldId id="260" r:id="rId9"/>
    <p:sldId id="261" r:id="rId10"/>
    <p:sldId id="278" r:id="rId11"/>
    <p:sldId id="279" r:id="rId12"/>
    <p:sldId id="280" r:id="rId13"/>
    <p:sldId id="262" r:id="rId14"/>
    <p:sldId id="277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2" r:id="rId24"/>
    <p:sldId id="275" r:id="rId25"/>
    <p:sldId id="276" r:id="rId26"/>
    <p:sldId id="273" r:id="rId27"/>
    <p:sldId id="274" r:id="rId28"/>
  </p:sldIdLst>
  <p:sldSz cx="9144000" cy="6858000" type="screen4x3"/>
  <p:notesSz cx="6858000" cy="9144000"/>
  <p:embeddedFontLst>
    <p:embeddedFont>
      <p:font typeface="Lato" panose="020F05020202040302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34" roundtripDataSignature="AMtx7miBi578PuYMAj6lRK3huwd3GTDS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7A5CAA-57BF-4E21-82A1-305C3916EC55}" v="7" dt="2024-12-23T17:02:18.894"/>
  </p1510:revLst>
</p1510:revInfo>
</file>

<file path=ppt/tableStyles.xml><?xml version="1.0" encoding="utf-8"?>
<a:tblStyleLst xmlns:a="http://schemas.openxmlformats.org/drawingml/2006/main" def="{FF6A6B9E-EC6F-4473-B02B-F38D59D5C5FA}">
  <a:tblStyle styleId="{FF6A6B9E-EC6F-4473-B02B-F38D59D5C5F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5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customschemas.google.com/relationships/presentationmetadata" Target="meta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3289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bbdb1ce7f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1bbdb1ce7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bbdb1ce7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31bbdb1ce7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E2D6F386-949B-4E17-B16E-298530FB6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bbdb1ce7f_0_14:notes">
            <a:extLst>
              <a:ext uri="{FF2B5EF4-FFF2-40B4-BE49-F238E27FC236}">
                <a16:creationId xmlns:a16="http://schemas.microsoft.com/office/drawing/2014/main" id="{735D82FB-FE34-90CA-25CF-A6E4DC20BF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31bbdb1ce7f_0_14:notes">
            <a:extLst>
              <a:ext uri="{FF2B5EF4-FFF2-40B4-BE49-F238E27FC236}">
                <a16:creationId xmlns:a16="http://schemas.microsoft.com/office/drawing/2014/main" id="{15DF9DCF-069F-F82D-D64C-FB53F01C09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4323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886EE53E-8190-9D53-A74E-FEF8323B6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bbdb1ce7f_0_14:notes">
            <a:extLst>
              <a:ext uri="{FF2B5EF4-FFF2-40B4-BE49-F238E27FC236}">
                <a16:creationId xmlns:a16="http://schemas.microsoft.com/office/drawing/2014/main" id="{4C5A0D64-5E6E-3ADB-2222-C1BF41C947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31bbdb1ce7f_0_14:notes">
            <a:extLst>
              <a:ext uri="{FF2B5EF4-FFF2-40B4-BE49-F238E27FC236}">
                <a16:creationId xmlns:a16="http://schemas.microsoft.com/office/drawing/2014/main" id="{0DFFE4FE-53C9-6183-389D-87D6C9D5A5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7884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3AA89DB7-56C3-2A52-ED97-3C90A178D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>
            <a:extLst>
              <a:ext uri="{FF2B5EF4-FFF2-40B4-BE49-F238E27FC236}">
                <a16:creationId xmlns:a16="http://schemas.microsoft.com/office/drawing/2014/main" id="{58494CA0-5852-97F3-B729-ECEEE3D8D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:notes">
            <a:extLst>
              <a:ext uri="{FF2B5EF4-FFF2-40B4-BE49-F238E27FC236}">
                <a16:creationId xmlns:a16="http://schemas.microsoft.com/office/drawing/2014/main" id="{37BCB0FC-C8A0-18B5-A2F5-AABB26FA6E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4524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C015EE9B-244B-6717-F2E4-BA092248B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>
            <a:extLst>
              <a:ext uri="{FF2B5EF4-FFF2-40B4-BE49-F238E27FC236}">
                <a16:creationId xmlns:a16="http://schemas.microsoft.com/office/drawing/2014/main" id="{DD35233F-46F4-36E6-47AB-CA58255C34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:notes">
            <a:extLst>
              <a:ext uri="{FF2B5EF4-FFF2-40B4-BE49-F238E27FC236}">
                <a16:creationId xmlns:a16="http://schemas.microsoft.com/office/drawing/2014/main" id="{2CAB5F99-91C2-2A6D-F022-96516BB296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806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385CB862-3FCD-29B8-6D45-A0ABA2334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>
            <a:extLst>
              <a:ext uri="{FF2B5EF4-FFF2-40B4-BE49-F238E27FC236}">
                <a16:creationId xmlns:a16="http://schemas.microsoft.com/office/drawing/2014/main" id="{2667A9D1-C11C-2C76-E9A6-F8BF716C89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:notes">
            <a:extLst>
              <a:ext uri="{FF2B5EF4-FFF2-40B4-BE49-F238E27FC236}">
                <a16:creationId xmlns:a16="http://schemas.microsoft.com/office/drawing/2014/main" id="{75C8C1C1-523A-F61E-8800-7872CBA4FF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6130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8"/>
          <p:cNvSpPr txBox="1">
            <a:spLocks noGrp="1"/>
          </p:cNvSpPr>
          <p:nvPr>
            <p:ph type="title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body" idx="1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9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wo Content">
  <p:cSld name="2_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0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body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body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1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21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body" idx="1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3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body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mparison">
  <p:cSld name="2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1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body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body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26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mparison">
  <p:cSld name="3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7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guyenmaiphuong20210698.name.vn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hyperlink" Target="https://nguyenmaiphuong20210698.io.v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ĐẶC TẢ YÊU CẦU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1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Admin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marL="228600" indent="-209550">
              <a:buSzPts val="2500"/>
            </a:pP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Đăng</a:t>
            </a: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nhập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đăng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nhập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khoản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mật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khẩu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cấp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sẵn</a:t>
            </a:r>
            <a:endParaRPr lang="en-US" sz="2500" dirty="0" err="1">
              <a:latin typeface="Arial"/>
              <a:ea typeface="Arial"/>
              <a:cs typeface="Arial"/>
            </a:endParaRPr>
          </a:p>
          <a:p>
            <a:pPr marL="228600" indent="-209550">
              <a:buSzPts val="2500"/>
            </a:pP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Quản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doanh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thu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xem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doanh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thu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tháng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năm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từng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loại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phẩm</a:t>
            </a:r>
            <a:endParaRPr lang="en-US" sz="2500" dirty="0" err="1">
              <a:latin typeface="Arial"/>
              <a:ea typeface="Arial"/>
              <a:cs typeface="Arial"/>
            </a:endParaRPr>
          </a:p>
          <a:p>
            <a:pPr marL="228600" indent="-209550">
              <a:buSzPts val="2500"/>
            </a:pP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Quản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thêm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xóa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phẩm</a:t>
            </a:r>
          </a:p>
          <a:p>
            <a:pPr marL="228600" indent="-209550">
              <a:buSzPts val="2500"/>
            </a:pP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kiếm</a:t>
            </a: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kiếm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tên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list items</a:t>
            </a:r>
            <a:endParaRPr lang="en-US" sz="2500" dirty="0">
              <a:latin typeface="Arial"/>
              <a:ea typeface="Arial"/>
              <a:cs typeface="Arial"/>
            </a:endParaRPr>
          </a:p>
          <a:p>
            <a:pPr marL="228600" indent="-209550">
              <a:buSzPts val="2500"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Chat</a:t>
            </a: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nhắn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tin,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trò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chuyện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trức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tiếp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user</a:t>
            </a:r>
            <a:endParaRPr lang="en-US" sz="2500" b="1" dirty="0">
              <a:latin typeface="Arial"/>
              <a:ea typeface="Arial"/>
              <a:cs typeface="Arial"/>
            </a:endParaRPr>
          </a:p>
          <a:p>
            <a:pPr marL="228600" indent="-209550">
              <a:buSzPts val="2500"/>
            </a:pP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Quản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thay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đổi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tình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trạng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25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ĐẶC TẢ YÊU CẦU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1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User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09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Đăng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nhập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Đăng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ký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đăng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ký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khoản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mới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bằng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email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mật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khẩu</a:t>
            </a:r>
            <a:endParaRPr sz="2500" dirty="0" err="1">
              <a:latin typeface="Arial"/>
              <a:ea typeface="Arial"/>
              <a:cs typeface="Arial"/>
              <a:sym typeface="Arial"/>
            </a:endParaRPr>
          </a:p>
          <a:p>
            <a:pPr marL="228600" indent="-209550">
              <a:buSzPts val="2500"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Quản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yêu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thích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thêm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xoá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danh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sách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yêu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thích</a:t>
            </a:r>
            <a:endParaRPr lang="en-US" sz="2500" dirty="0" err="1">
              <a:latin typeface="Arial"/>
              <a:ea typeface="Arial"/>
              <a:cs typeface="Arial"/>
            </a:endParaRPr>
          </a:p>
          <a:p>
            <a:pPr marL="228600" indent="-209550">
              <a:buSzPts val="2500"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Quản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giỏ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thêm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xóa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giỏ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thanh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2500" dirty="0" err="1">
              <a:latin typeface="Arial"/>
              <a:ea typeface="Arial"/>
              <a:cs typeface="Arial"/>
              <a:sym typeface="Arial"/>
            </a:endParaRPr>
          </a:p>
          <a:p>
            <a:pPr marL="228600" indent="-209550">
              <a:buSzPts val="2500"/>
            </a:pP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kiếm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kiếm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nhanh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chóng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yêu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cầu</a:t>
            </a:r>
            <a:endParaRPr lang="en-US" sz="2500" dirty="0">
              <a:latin typeface="Arial"/>
              <a:ea typeface="Arial"/>
              <a:cs typeface="Arial"/>
            </a:endParaRPr>
          </a:p>
          <a:p>
            <a:pPr marL="228600" indent="-209550">
              <a:buSzPts val="2500"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Chat: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nhắn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tin,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trò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chuyện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trức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tiếp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admin</a:t>
            </a:r>
            <a:endParaRPr lang="en-US" sz="2500" b="1" dirty="0">
              <a:latin typeface="Arial"/>
              <a:ea typeface="Arial"/>
              <a:cs typeface="Arial"/>
            </a:endParaRPr>
          </a:p>
          <a:p>
            <a:pPr marL="228600" indent="-209550">
              <a:buSzPts val="2500"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Quản </a:t>
            </a:r>
            <a:r>
              <a:rPr lang="en-US" sz="2500" b="1" err="1"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err="1"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err="1"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dõi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trực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tiếp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tình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trạng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250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8471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Luồng dữ liệu trong Backend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841756-3BE9-D0A1-72F0-E3E65D157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1148081"/>
            <a:ext cx="6725987" cy="459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38" name="Google Shape;138;p10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PHÂN CHIA CÔNG VIỆC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FD37D138-A6AE-0091-C89A-EF682125F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5" y="1160099"/>
            <a:ext cx="7461885" cy="42860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1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PHÂN CHIA CÔNG VIỆC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1"/>
          <p:cNvSpPr txBox="1">
            <a:spLocks noGrp="1"/>
          </p:cNvSpPr>
          <p:nvPr>
            <p:ph type="body" idx="1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7" name="Google Shape;147;p11"/>
          <p:cNvGraphicFramePr/>
          <p:nvPr>
            <p:extLst>
              <p:ext uri="{D42A27DB-BD31-4B8C-83A1-F6EECF244321}">
                <p14:modId xmlns:p14="http://schemas.microsoft.com/office/powerpoint/2010/main" val="1761174475"/>
              </p:ext>
            </p:extLst>
          </p:nvPr>
        </p:nvGraphicFramePr>
        <p:xfrm>
          <a:off x="234950" y="1227549"/>
          <a:ext cx="8601150" cy="5513590"/>
        </p:xfrm>
        <a:graphic>
          <a:graphicData uri="http://schemas.openxmlformats.org/drawingml/2006/table">
            <a:tbl>
              <a:tblPr firstRow="1" bandRow="1">
                <a:noFill/>
                <a:tableStyleId>{FF6A6B9E-EC6F-4473-B02B-F38D59D5C5FA}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0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3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MSSV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Họ và tên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List phân công công việc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2021</a:t>
                      </a:r>
                      <a:r>
                        <a:rPr lang="vi-VN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0684</a:t>
                      </a:r>
                      <a:endParaRPr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Đỗ</a:t>
                      </a: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Đào</a:t>
                      </a: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Phúc</a:t>
                      </a: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Xây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dựng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Frontend: 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Trang giao diện người dùng, Kết nối API </a:t>
                      </a:r>
                      <a:r>
                        <a:rPr lang="vi-VN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backend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với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giao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diện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cho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người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dùng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, Kết nối API </a:t>
                      </a:r>
                      <a:r>
                        <a:rPr lang="vi-VN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MoMo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, Kết nối </a:t>
                      </a:r>
                      <a:r>
                        <a:rPr lang="vi-VN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socket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vi-VN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client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cho 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user chat box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, </a:t>
                      </a:r>
                      <a:r>
                        <a:rPr lang="vi-VN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Test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và sửa lỗi, Viết báo cáo</a:t>
                      </a:r>
                      <a:endParaRPr lang="en-US" sz="18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20215454</a:t>
                      </a:r>
                      <a:endParaRPr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Phùng</a:t>
                      </a: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Minh </a:t>
                      </a:r>
                      <a:r>
                        <a:rPr lang="en-US" sz="18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Phúc</a:t>
                      </a:r>
                      <a:endParaRPr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Xây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dựng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Frontend: 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Trang giao diện quản trị viên, Kết nối API </a:t>
                      </a:r>
                      <a:r>
                        <a:rPr lang="vi-VN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backend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với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giao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diện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cho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quản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trị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viên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, Kết nối </a:t>
                      </a:r>
                      <a:r>
                        <a:rPr lang="vi-VN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socket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vi-VN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client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cho trang 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chat 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của quản trị viên, Phân trang, </a:t>
                      </a:r>
                      <a:r>
                        <a:rPr lang="vi-VN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Test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và sửa lỗi, Viết báo cáo </a:t>
                      </a:r>
                      <a:endParaRPr lang="en-US" sz="18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2021</a:t>
                      </a:r>
                      <a:r>
                        <a:rPr lang="vi-VN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0698</a:t>
                      </a:r>
                      <a:endParaRPr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Nguyễn Mai Phương</a:t>
                      </a:r>
                      <a:endParaRPr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Xây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dựng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Backend: </a:t>
                      </a:r>
                      <a:r>
                        <a:rPr lang="vi-VN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Module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người dùng, 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ác thực, 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Module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danh sách yêu thích, 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Chat socket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, 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ổng thanh toán </a:t>
                      </a:r>
                      <a:r>
                        <a:rPr lang="vi-VN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MoMo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, API lấy doanh thu , </a:t>
                      </a:r>
                      <a:r>
                        <a:rPr lang="vi-VN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Test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và sửa lỗi, 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Deploy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, Viết báo cáo</a:t>
                      </a:r>
                      <a:endParaRPr lang="en-US" sz="18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20215465</a:t>
                      </a:r>
                      <a:endParaRPr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Nguyễn</a:t>
                      </a: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Anh Quân </a:t>
                      </a:r>
                      <a:endParaRPr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Xây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dựng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 Backend: Module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sản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phẩm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, 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Module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giỏ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hàng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, API lấy sản phẩm bán chạy </a:t>
                      </a:r>
                      <a:r>
                        <a:rPr lang="vi-VN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nhất,Test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 và sửa lỗi, 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Deploy</a:t>
                      </a:r>
                      <a:r>
                        <a:rPr lang="vi-VN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, Viết báo cáo</a:t>
                      </a:r>
                      <a:endParaRPr lang="en-US" sz="18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LỊCH SỬ COMMIT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2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56" name="Google Shape;156;p12"/>
          <p:cNvSpPr txBox="1"/>
          <p:nvPr/>
        </p:nvSpPr>
        <p:spPr>
          <a:xfrm>
            <a:off x="1376679" y="4875091"/>
            <a:ext cx="6915643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https://github.com/phuongnguyenlaaithe/project-web-IT4409/graphs/contributors</a:t>
            </a:r>
            <a:endParaRPr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E7F15FE2-837C-DE23-5A0D-6DDBBEBA8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07" y="1155194"/>
            <a:ext cx="8632137" cy="33787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bbdb1ce7f_0_26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ĐÓNG GÓP TỪNG CÁ NHÂN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31bbdb1ce7f_0_26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63" name="Google Shape;163;g31bbdb1ce7f_0_26"/>
          <p:cNvSpPr txBox="1"/>
          <p:nvPr/>
        </p:nvSpPr>
        <p:spPr>
          <a:xfrm>
            <a:off x="850600" y="5791200"/>
            <a:ext cx="31485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Đỗ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Đào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Phúc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2021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0684</a:t>
            </a:r>
            <a:endParaRPr lang="en-US" sz="2400" dirty="0">
              <a:effectLst/>
            </a:endParaRPr>
          </a:p>
        </p:txBody>
      </p:sp>
      <p:sp>
        <p:nvSpPr>
          <p:cNvPr id="164" name="Google Shape;164;g31bbdb1ce7f_0_26"/>
          <p:cNvSpPr txBox="1"/>
          <p:nvPr/>
        </p:nvSpPr>
        <p:spPr>
          <a:xfrm>
            <a:off x="686950" y="2967376"/>
            <a:ext cx="34758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Phùng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Minh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Phúc</a:t>
            </a:r>
            <a:r>
              <a:rPr lang="vi-VN" sz="2400" dirty="0">
                <a:ea typeface="Arial" panose="020B0604020202020204" pitchFamily="34" charset="0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20215454</a:t>
            </a:r>
            <a:endParaRPr lang="en-US" sz="2400" dirty="0">
              <a:effectLst/>
            </a:endParaRPr>
          </a:p>
        </p:txBody>
      </p:sp>
      <p:sp>
        <p:nvSpPr>
          <p:cNvPr id="165" name="Google Shape;165;g31bbdb1ce7f_0_26"/>
          <p:cNvSpPr txBox="1"/>
          <p:nvPr/>
        </p:nvSpPr>
        <p:spPr>
          <a:xfrm>
            <a:off x="5069831" y="2979854"/>
            <a:ext cx="366693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vi-V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Nguyễn Mai Phương</a:t>
            </a:r>
            <a:r>
              <a:rPr lang="vi-VN" sz="2400" dirty="0">
                <a:ea typeface="Arial" panose="020B0604020202020204" pitchFamily="34" charset="0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0698</a:t>
            </a:r>
            <a:endParaRPr lang="en-US" sz="2400" dirty="0">
              <a:effectLst/>
            </a:endParaRPr>
          </a:p>
        </p:txBody>
      </p:sp>
      <p:sp>
        <p:nvSpPr>
          <p:cNvPr id="166" name="Google Shape;166;g31bbdb1ce7f_0_26"/>
          <p:cNvSpPr txBox="1"/>
          <p:nvPr/>
        </p:nvSpPr>
        <p:spPr>
          <a:xfrm>
            <a:off x="5225142" y="5728996"/>
            <a:ext cx="330925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Anh Quân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20215465</a:t>
            </a:r>
            <a:endParaRPr lang="en-US" sz="2400" dirty="0">
              <a:effectLst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61DEA2D0-08FF-5FA3-B306-E212DAC2E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050" y="988736"/>
            <a:ext cx="4136623" cy="2058055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5F3BE0A3-173B-4757-81D5-C3F81178C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61" y="993568"/>
            <a:ext cx="4006578" cy="2023059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E43FE659-8454-7B7A-F890-8E907C67A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531" y="3571018"/>
            <a:ext cx="4133582" cy="2100784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91773996-CD98-158E-5684-70F890E6E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77" y="3607706"/>
            <a:ext cx="4089262" cy="21007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CÔNG NGHỆ SỬ DỤNG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body" idx="1"/>
          </p:nvPr>
        </p:nvSpPr>
        <p:spPr>
          <a:xfrm>
            <a:off x="235076" y="1390260"/>
            <a:ext cx="6231037" cy="4823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dùng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xây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dựng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diện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dùng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web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indent="-228600">
              <a:spcBef>
                <a:spcPts val="0"/>
              </a:spcBef>
            </a:pPr>
            <a:r>
              <a:rPr lang="en-US" b="1" dirty="0">
                <a:latin typeface="Arial"/>
                <a:ea typeface="Arial"/>
                <a:cs typeface="Arial"/>
              </a:rPr>
              <a:t>Tailwind: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CSS framework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hỗ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trợ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phát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triển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xây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dựng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nhanh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chóng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giao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diện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người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.</a:t>
            </a:r>
            <a:endParaRPr lang="en-US" dirty="0" err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indent="-228600"/>
            <a:r>
              <a:rPr lang="en-US" b="1" dirty="0" err="1">
                <a:latin typeface="Arial"/>
                <a:ea typeface="Arial"/>
                <a:cs typeface="Arial"/>
                <a:sym typeface="Arial"/>
              </a:rPr>
              <a:t>Chartjs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thư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viện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hỗ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trợ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vẽ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biểu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>
              <a:latin typeface="Arial"/>
              <a:ea typeface="Arial"/>
              <a:cs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Axios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Hỗ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trợ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xử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dễ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dàng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</a:t>
            </a:r>
            <a:endParaRPr lang="en-US"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>
              <a:latin typeface="Arial"/>
              <a:ea typeface="Arial"/>
              <a:cs typeface="Arial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3"/>
          <p:cNvSpPr txBox="1">
            <a:spLocks noGrp="1"/>
          </p:cNvSpPr>
          <p:nvPr>
            <p:ph type="body" idx="2"/>
          </p:nvPr>
        </p:nvSpPr>
        <p:spPr>
          <a:xfrm>
            <a:off x="485959" y="838632"/>
            <a:ext cx="38862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Phía Frontend</a:t>
            </a:r>
            <a:endParaRPr b="1"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182" name="Google Shape;1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8142" y="1388956"/>
            <a:ext cx="1253551" cy="15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Hình ảnh 2" descr="Chart.js - Wikipedia">
            <a:extLst>
              <a:ext uri="{FF2B5EF4-FFF2-40B4-BE49-F238E27FC236}">
                <a16:creationId xmlns:a16="http://schemas.microsoft.com/office/drawing/2014/main" id="{05F89D7C-52F6-4B44-88EF-CA77D71F65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592" b="5419"/>
          <a:stretch/>
        </p:blipFill>
        <p:spPr>
          <a:xfrm>
            <a:off x="7215188" y="4751459"/>
            <a:ext cx="1356547" cy="1360253"/>
          </a:xfrm>
          <a:prstGeom prst="rect">
            <a:avLst/>
          </a:prstGeom>
        </p:spPr>
      </p:pic>
      <p:pic>
        <p:nvPicPr>
          <p:cNvPr id="2" name="Hình ảnh 1" descr="Tailwind CSS Logo Vector - (.SVG + .PNG) - GetLogoVector.Com">
            <a:extLst>
              <a:ext uri="{FF2B5EF4-FFF2-40B4-BE49-F238E27FC236}">
                <a16:creationId xmlns:a16="http://schemas.microsoft.com/office/drawing/2014/main" id="{22F5F7ED-4C77-DC77-60B2-321E2F0F6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234" y="3196167"/>
            <a:ext cx="2055284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CÔNG NGHỆ SỬ DỤNG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4"/>
          <p:cNvSpPr txBox="1">
            <a:spLocks noGrp="1"/>
          </p:cNvSpPr>
          <p:nvPr>
            <p:ph type="body" idx="1"/>
          </p:nvPr>
        </p:nvSpPr>
        <p:spPr>
          <a:xfrm>
            <a:off x="235076" y="1390260"/>
            <a:ext cx="6528499" cy="4823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vi-VN" sz="2600" b="1" dirty="0" err="1">
                <a:latin typeface="Arial"/>
                <a:ea typeface="Arial"/>
                <a:cs typeface="Arial"/>
                <a:sym typeface="Arial"/>
              </a:rPr>
              <a:t>NodeJS</a:t>
            </a:r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: Môi trường </a:t>
            </a:r>
            <a:r>
              <a:rPr lang="vi-VN" sz="2600" dirty="0" err="1">
                <a:latin typeface="Arial"/>
                <a:ea typeface="Arial"/>
                <a:cs typeface="Arial"/>
                <a:sym typeface="Arial"/>
              </a:rPr>
              <a:t>runtime</a:t>
            </a:r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 để thực thi mã </a:t>
            </a:r>
            <a:r>
              <a:rPr lang="vi-VN" sz="2600" dirty="0" err="1"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 trên phía </a:t>
            </a:r>
            <a:r>
              <a:rPr lang="vi-VN" sz="2600" dirty="0" err="1">
                <a:latin typeface="Arial"/>
                <a:ea typeface="Arial"/>
                <a:cs typeface="Arial"/>
                <a:sym typeface="Arial"/>
              </a:rPr>
              <a:t>server</a:t>
            </a:r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vi-VN" sz="2600" b="1" dirty="0" err="1">
                <a:latin typeface="Arial"/>
                <a:ea typeface="Arial"/>
                <a:cs typeface="Arial"/>
                <a:sym typeface="Arial"/>
              </a:rPr>
              <a:t>ExpressJS</a:t>
            </a:r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vi-VN" sz="2600" dirty="0" err="1">
                <a:latin typeface="Arial"/>
                <a:ea typeface="Arial"/>
                <a:cs typeface="Arial"/>
                <a:sym typeface="Arial"/>
              </a:rPr>
              <a:t>ramework</a:t>
            </a:r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 ứng dụng </a:t>
            </a:r>
            <a:r>
              <a:rPr lang="vi-VN" sz="2600" dirty="0" err="1"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 cho Node.js, được sử dụng để xây dựng API và xử lý các yêu cầu HTTP.</a:t>
            </a:r>
            <a:endParaRPr lang="en-US" sz="26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vi-VN" sz="2600" b="1" dirty="0" err="1">
                <a:latin typeface="Arial"/>
                <a:ea typeface="Arial"/>
                <a:cs typeface="Arial"/>
                <a:sym typeface="Arial"/>
              </a:rPr>
              <a:t>Cloudinary</a:t>
            </a:r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ịch vụ quản lý và lưu trữ hình ảnh trên đám mây.</a:t>
            </a:r>
            <a:endParaRPr lang="en-US" sz="2600" b="1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vi-VN" sz="2600" b="1" dirty="0" err="1"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: Cơ sở dữ liệu </a:t>
            </a:r>
            <a:r>
              <a:rPr lang="vi-VN" sz="2600" dirty="0" err="1"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 cho phép mở rộng và xử lý dữ liệu hiệu quả.</a:t>
            </a:r>
            <a:endParaRPr lang="en-US" sz="26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b="1" dirty="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vi-VN" sz="2600" b="1" dirty="0">
                <a:latin typeface="Arial"/>
                <a:ea typeface="Arial"/>
                <a:cs typeface="Arial"/>
                <a:sym typeface="Arial"/>
              </a:rPr>
              <a:t>ocket.io</a:t>
            </a:r>
            <a:r>
              <a:rPr lang="en-US" sz="2600" b="1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hư viện để thêm tính năng giao tiếp thời gian thực giữa </a:t>
            </a:r>
            <a:r>
              <a:rPr lang="vi-VN" sz="2600" dirty="0" err="1">
                <a:latin typeface="Arial"/>
                <a:ea typeface="Arial"/>
                <a:cs typeface="Arial"/>
                <a:sym typeface="Arial"/>
              </a:rPr>
              <a:t>client</a:t>
            </a:r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 và </a:t>
            </a:r>
            <a:r>
              <a:rPr lang="vi-VN" sz="2600" dirty="0" err="1">
                <a:latin typeface="Arial"/>
                <a:ea typeface="Arial"/>
                <a:cs typeface="Arial"/>
                <a:sym typeface="Arial"/>
              </a:rPr>
              <a:t>server</a:t>
            </a:r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189" name="Google Shape;189;p14"/>
          <p:cNvSpPr txBox="1">
            <a:spLocks noGrp="1"/>
          </p:cNvSpPr>
          <p:nvPr>
            <p:ph type="body" idx="2"/>
          </p:nvPr>
        </p:nvSpPr>
        <p:spPr>
          <a:xfrm>
            <a:off x="485834" y="851882"/>
            <a:ext cx="38862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Phía Backend</a:t>
            </a:r>
            <a:endParaRPr b="1"/>
          </a:p>
        </p:txBody>
      </p:sp>
      <p:sp>
        <p:nvSpPr>
          <p:cNvPr id="190" name="Google Shape;190;p14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191" name="Google Shape;19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3575" y="967699"/>
            <a:ext cx="1994950" cy="143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4338" y="2692248"/>
            <a:ext cx="1994975" cy="6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03950" y="3541750"/>
            <a:ext cx="1815748" cy="12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9829E0EF-1F29-7BC4-6DFB-F8B9E49DD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019" y="5128139"/>
            <a:ext cx="2440374" cy="8475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TRIỂN KHAI DỰ ÁN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5"/>
          <p:cNvSpPr txBox="1">
            <a:spLocks noGrp="1"/>
          </p:cNvSpPr>
          <p:nvPr>
            <p:ph type="body" idx="1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Link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For user: </a:t>
            </a:r>
            <a:r>
              <a:rPr kumimoji="0" lang="en-US" sz="2000" b="0" i="0" u="sng" strike="noStrike" kern="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  <a:hlinkClick r:id="rId3"/>
              </a:rPr>
              <a:t>https://nguyenmaiphuong20210698.name.vn/</a:t>
            </a:r>
            <a:endParaRPr kumimoji="0" lang="en-US" sz="2000" b="0" i="0" u="sng" strike="noStrike" kern="0" cap="none" spc="0" normalizeH="0" baseline="0" noProof="0" dirty="0">
              <a:ln>
                <a:noFill/>
              </a:ln>
              <a:solidFill>
                <a:srgbClr val="0563C1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For admin: </a:t>
            </a:r>
            <a:r>
              <a:rPr kumimoji="0" lang="en-US" sz="2000" b="0" i="0" u="sng" strike="noStrike" kern="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  <a:hlinkClick r:id="rId4"/>
              </a:rPr>
              <a:t>https://nguyenmaiphuong20210698.io.vn/</a:t>
            </a:r>
            <a:endParaRPr kumimoji="0" lang="en-US" sz="2000" b="0" i="0" u="sng" strike="noStrike" kern="0" cap="none" spc="0" normalizeH="0" baseline="0" noProof="0" dirty="0">
              <a:ln>
                <a:noFill/>
              </a:ln>
              <a:solidFill>
                <a:srgbClr val="0563C1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tabLst/>
              <a:defRPr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 Deploy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Render: </a:t>
            </a:r>
            <a:r>
              <a:rPr lang="en-US" sz="2400" dirty="0">
                <a:latin typeface="+mn-lt"/>
              </a:rPr>
              <a:t>Render </a:t>
            </a:r>
            <a:r>
              <a:rPr lang="en-US" sz="2400" dirty="0" err="1">
                <a:latin typeface="+mn-lt"/>
              </a:rPr>
              <a:t>tự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động</a:t>
            </a:r>
            <a:r>
              <a:rPr lang="en-US" sz="2400" dirty="0">
                <a:latin typeface="+mn-lt"/>
              </a:rPr>
              <a:t> build và deploy </a:t>
            </a:r>
            <a:r>
              <a:rPr lang="en-US" sz="2400" dirty="0" err="1">
                <a:latin typeface="+mn-lt"/>
              </a:rPr>
              <a:t>ứng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sau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đẩy</a:t>
            </a:r>
            <a:r>
              <a:rPr lang="en-US" sz="2400" dirty="0">
                <a:latin typeface="+mn-lt"/>
              </a:rPr>
              <a:t> code.</a:t>
            </a:r>
            <a:r>
              <a:rPr lang="en-US" sz="2400" dirty="0">
                <a:latin typeface="+mn-lt"/>
                <a:ea typeface="Arial"/>
                <a:cs typeface="Arial"/>
                <a:sym typeface="Arial"/>
              </a:rPr>
              <a:t> </a:t>
            </a:r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sz="2000" u="sng" dirty="0">
              <a:solidFill>
                <a:schemeClr val="hlink"/>
              </a:solidFill>
            </a:endParaRPr>
          </a:p>
        </p:txBody>
      </p:sp>
      <p:pic>
        <p:nvPicPr>
          <p:cNvPr id="212" name="Google Shape;212;g31bcd7efd3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7528" y="3630459"/>
            <a:ext cx="4149824" cy="13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"/>
          <p:cNvSpPr txBox="1"/>
          <p:nvPr/>
        </p:nvSpPr>
        <p:spPr>
          <a:xfrm>
            <a:off x="230775" y="1549225"/>
            <a:ext cx="62973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None/>
            </a:pPr>
            <a:r>
              <a:rPr lang="en-US" sz="4000" b="1" i="0" u="none" strike="noStrike" cap="none">
                <a:solidFill>
                  <a:srgbClr val="C00000"/>
                </a:solidFill>
              </a:rPr>
              <a:t>B</a:t>
            </a:r>
            <a:r>
              <a:rPr lang="en-US" sz="4000" b="1">
                <a:solidFill>
                  <a:srgbClr val="C00000"/>
                </a:solidFill>
              </a:rPr>
              <a:t>ÁO CÁO BÀI TẬP LỚN</a:t>
            </a:r>
            <a:endParaRPr sz="4000" b="1" i="0" u="none" strike="noStrike" cap="none">
              <a:solidFill>
                <a:srgbClr val="C00000"/>
              </a:solidFill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230785" y="2262723"/>
            <a:ext cx="7504294" cy="81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Lato"/>
              <a:buNone/>
            </a:pPr>
            <a:r>
              <a:rPr lang="en-US" sz="1900" i="0" u="none" strike="noStrike" cap="none" dirty="0">
                <a:solidFill>
                  <a:srgbClr val="C00000"/>
                </a:solidFill>
              </a:rPr>
              <a:t>MÔN HỌC: </a:t>
            </a:r>
            <a:r>
              <a:rPr lang="vi-VN" sz="1900" dirty="0">
                <a:solidFill>
                  <a:srgbClr val="C00000"/>
                </a:solidFill>
              </a:rPr>
              <a:t>PHÂN TÍCH VÀ THIẾT KẾ HỆ THỐNG</a:t>
            </a:r>
            <a:endParaRPr sz="1900" i="0" u="none" strike="noStrike" cap="none" dirty="0">
              <a:solidFill>
                <a:srgbClr val="C00000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Lato"/>
              <a:buNone/>
            </a:pPr>
            <a:r>
              <a:rPr lang="en-US" sz="1900" i="0" u="none" strike="noStrike" cap="none" dirty="0">
                <a:solidFill>
                  <a:srgbClr val="C00000"/>
                </a:solidFill>
              </a:rPr>
              <a:t>(</a:t>
            </a:r>
            <a:r>
              <a:rPr lang="en-US" sz="1900" i="0" u="none" strike="noStrike" cap="none" dirty="0" err="1">
                <a:solidFill>
                  <a:srgbClr val="C00000"/>
                </a:solidFill>
              </a:rPr>
              <a:t>Mã</a:t>
            </a:r>
            <a:r>
              <a:rPr lang="en-US" sz="1900" i="0" u="none" strike="noStrike" cap="none" dirty="0">
                <a:solidFill>
                  <a:srgbClr val="C00000"/>
                </a:solidFill>
              </a:rPr>
              <a:t> học </a:t>
            </a:r>
            <a:r>
              <a:rPr lang="en-US" sz="1900" i="0" u="none" strike="noStrike" cap="none" dirty="0" err="1">
                <a:solidFill>
                  <a:srgbClr val="C00000"/>
                </a:solidFill>
              </a:rPr>
              <a:t>phần</a:t>
            </a:r>
            <a:r>
              <a:rPr lang="en-US" sz="1900" i="0" u="none" strike="noStrike" cap="none" dirty="0">
                <a:solidFill>
                  <a:srgbClr val="C00000"/>
                </a:solidFill>
              </a:rPr>
              <a:t>: </a:t>
            </a:r>
            <a:r>
              <a:rPr lang="vi-VN" sz="1900" i="0" u="none" strike="noStrike" cap="none" dirty="0">
                <a:solidFill>
                  <a:srgbClr val="C00000"/>
                </a:solidFill>
              </a:rPr>
              <a:t>IT3120</a:t>
            </a:r>
            <a:r>
              <a:rPr lang="en-US" sz="1900" i="0" u="none" strike="noStrike" cap="none" dirty="0">
                <a:solidFill>
                  <a:srgbClr val="C00000"/>
                </a:solidFill>
              </a:rPr>
              <a:t>)</a:t>
            </a:r>
            <a:endParaRPr sz="1200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Lato"/>
              <a:buNone/>
            </a:pPr>
            <a:endParaRPr sz="2100" i="0" u="none" strike="noStrike" cap="none" dirty="0">
              <a:solidFill>
                <a:srgbClr val="C00000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Lato"/>
              <a:buNone/>
            </a:pPr>
            <a:endParaRPr sz="2100" i="0" u="none" strike="noStrike" cap="none" dirty="0">
              <a:solidFill>
                <a:srgbClr val="C00000"/>
              </a:solidFill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230775" y="2937125"/>
            <a:ext cx="8125800" cy="13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 dirty="0">
                <a:solidFill>
                  <a:srgbClr val="C00000"/>
                </a:solidFill>
              </a:rPr>
              <a:t>Website </a:t>
            </a:r>
            <a:r>
              <a:rPr lang="en-US" sz="3500" i="0" u="none" strike="noStrike" cap="none" dirty="0" err="1">
                <a:solidFill>
                  <a:srgbClr val="C00000"/>
                </a:solidFill>
              </a:rPr>
              <a:t>bán</a:t>
            </a:r>
            <a:r>
              <a:rPr lang="en-US" sz="3500" i="0" u="none" strike="noStrike" cap="none" dirty="0">
                <a:solidFill>
                  <a:srgbClr val="C00000"/>
                </a:solidFill>
              </a:rPr>
              <a:t> </a:t>
            </a:r>
            <a:r>
              <a:rPr lang="en-US" sz="3500" i="0" u="none" strike="noStrike" cap="none" dirty="0" err="1">
                <a:solidFill>
                  <a:srgbClr val="C00000"/>
                </a:solidFill>
              </a:rPr>
              <a:t>quần</a:t>
            </a:r>
            <a:r>
              <a:rPr lang="en-US" sz="3500" i="0" u="none" strike="noStrike" cap="none" dirty="0">
                <a:solidFill>
                  <a:srgbClr val="C00000"/>
                </a:solidFill>
              </a:rPr>
              <a:t> </a:t>
            </a:r>
            <a:r>
              <a:rPr lang="en-US" sz="3500" i="0" u="none" strike="noStrike" cap="none" dirty="0" err="1">
                <a:solidFill>
                  <a:srgbClr val="C00000"/>
                </a:solidFill>
              </a:rPr>
              <a:t>áo</a:t>
            </a:r>
            <a:r>
              <a:rPr lang="en-US" sz="3500" i="0" u="none" strike="noStrike" cap="none" dirty="0">
                <a:solidFill>
                  <a:srgbClr val="C00000"/>
                </a:solidFill>
              </a:rPr>
              <a:t> </a:t>
            </a:r>
            <a:endParaRPr sz="3500" i="0" u="none" strike="noStrike" cap="none" dirty="0">
              <a:solidFill>
                <a:srgbClr val="C00000"/>
              </a:solidFill>
            </a:endParaRPr>
          </a:p>
        </p:txBody>
      </p:sp>
      <p:pic>
        <p:nvPicPr>
          <p:cNvPr id="86" name="Google Shape;86;p2" descr="https://lh7-us.googleusercontent.com/V7tRZ24H4FBh7NOLhmTPtmVXCDhi1eSwvTCspklGDTY1JUw-9VBnuqc7otcDEd41gYS4FOxARAKyBV4ICMIQwbBs-sj9nO2YC1khQcgfzt4YFyk37ucU7bQxX5-7QjKq6vMGXR37aWMl8Fubam9szw=s20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083" y="5110219"/>
            <a:ext cx="329268" cy="32926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"/>
          <p:cNvSpPr txBox="1"/>
          <p:nvPr/>
        </p:nvSpPr>
        <p:spPr>
          <a:xfrm>
            <a:off x="330529" y="4122713"/>
            <a:ext cx="6097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rgbClr val="C00000"/>
                </a:solidFill>
              </a:rPr>
              <a:t> </a:t>
            </a:r>
            <a:r>
              <a:rPr lang="en-US" sz="2000" i="0" u="none" strike="noStrike" cap="none" dirty="0" err="1">
                <a:solidFill>
                  <a:srgbClr val="C00000"/>
                </a:solidFill>
              </a:rPr>
              <a:t>Giáo</a:t>
            </a:r>
            <a:r>
              <a:rPr lang="en-US" sz="2000" i="0" u="none" strike="noStrike" cap="none" dirty="0">
                <a:solidFill>
                  <a:srgbClr val="C00000"/>
                </a:solidFill>
              </a:rPr>
              <a:t> </a:t>
            </a:r>
            <a:r>
              <a:rPr lang="en-US" sz="2000" i="0" u="none" strike="noStrike" cap="none" dirty="0" err="1">
                <a:solidFill>
                  <a:srgbClr val="C00000"/>
                </a:solidFill>
              </a:rPr>
              <a:t>viên</a:t>
            </a:r>
            <a:r>
              <a:rPr lang="en-US" sz="2000" i="0" u="none" strike="noStrike" cap="none" dirty="0">
                <a:solidFill>
                  <a:srgbClr val="C00000"/>
                </a:solidFill>
              </a:rPr>
              <a:t> </a:t>
            </a:r>
            <a:r>
              <a:rPr lang="en-US" sz="2000" i="0" u="none" strike="noStrike" cap="none" dirty="0" err="1">
                <a:solidFill>
                  <a:srgbClr val="C00000"/>
                </a:solidFill>
              </a:rPr>
              <a:t>hướng</a:t>
            </a:r>
            <a:r>
              <a:rPr lang="en-US" sz="2000" i="0" u="none" strike="noStrike" cap="none" dirty="0">
                <a:solidFill>
                  <a:srgbClr val="C00000"/>
                </a:solidFill>
              </a:rPr>
              <a:t> </a:t>
            </a:r>
            <a:r>
              <a:rPr lang="en-US" sz="2000" i="0" u="none" strike="noStrike" cap="none" dirty="0" err="1">
                <a:solidFill>
                  <a:srgbClr val="C00000"/>
                </a:solidFill>
              </a:rPr>
              <a:t>dẫn</a:t>
            </a:r>
            <a:r>
              <a:rPr lang="en-US" sz="2000" i="0" u="none" strike="noStrike" cap="none" dirty="0">
                <a:solidFill>
                  <a:srgbClr val="C00000"/>
                </a:solidFill>
              </a:rPr>
              <a:t>: TS</a:t>
            </a:r>
            <a:r>
              <a:rPr lang="vi-VN" sz="2000" i="0" u="none" strike="noStrike" cap="none" dirty="0">
                <a:solidFill>
                  <a:srgbClr val="C00000"/>
                </a:solidFill>
              </a:rPr>
              <a:t> Trần Việt Trung</a:t>
            </a:r>
            <a:endParaRPr sz="1800" i="0" u="none" strike="noStrike" cap="none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i="0" u="none" strike="noStrike" cap="none" dirty="0">
                <a:solidFill>
                  <a:srgbClr val="C00000"/>
                </a:solidFill>
              </a:rPr>
              <a:t> </a:t>
            </a:r>
            <a:r>
              <a:rPr lang="en-US" sz="2000" i="0" u="none" strike="noStrike" cap="none" dirty="0" err="1">
                <a:solidFill>
                  <a:srgbClr val="C00000"/>
                </a:solidFill>
              </a:rPr>
              <a:t>Nhóm</a:t>
            </a:r>
            <a:r>
              <a:rPr lang="en-US" sz="2000" i="0" u="none" strike="noStrike" cap="none" dirty="0">
                <a:solidFill>
                  <a:srgbClr val="C00000"/>
                </a:solidFill>
              </a:rPr>
              <a:t> Sinh </a:t>
            </a:r>
            <a:r>
              <a:rPr lang="en-US" sz="2000" i="0" u="none" strike="noStrike" cap="none" dirty="0" err="1">
                <a:solidFill>
                  <a:srgbClr val="C00000"/>
                </a:solidFill>
              </a:rPr>
              <a:t>viên</a:t>
            </a:r>
            <a:r>
              <a:rPr lang="en-US" sz="2000" i="0" u="none" strike="noStrike" cap="none" dirty="0">
                <a:solidFill>
                  <a:srgbClr val="C00000"/>
                </a:solidFill>
              </a:rPr>
              <a:t> </a:t>
            </a:r>
            <a:r>
              <a:rPr lang="en-US" sz="2000" i="0" u="none" strike="noStrike" cap="none" dirty="0" err="1">
                <a:solidFill>
                  <a:srgbClr val="C00000"/>
                </a:solidFill>
              </a:rPr>
              <a:t>thực</a:t>
            </a:r>
            <a:r>
              <a:rPr lang="en-US" sz="2000" i="0" u="none" strike="noStrike" cap="none" dirty="0">
                <a:solidFill>
                  <a:srgbClr val="C00000"/>
                </a:solidFill>
              </a:rPr>
              <a:t> </a:t>
            </a:r>
            <a:r>
              <a:rPr lang="en-US" sz="2000" i="0" u="none" strike="noStrike" cap="none" dirty="0" err="1">
                <a:solidFill>
                  <a:srgbClr val="C00000"/>
                </a:solidFill>
              </a:rPr>
              <a:t>hiện</a:t>
            </a:r>
            <a:r>
              <a:rPr lang="en-US" sz="2000" i="0" u="none" strike="noStrike" cap="none" dirty="0">
                <a:solidFill>
                  <a:srgbClr val="C00000"/>
                </a:solidFill>
              </a:rPr>
              <a:t>: </a:t>
            </a:r>
            <a:r>
              <a:rPr lang="en-US" sz="2000" i="0" u="none" strike="noStrike" cap="none" dirty="0" err="1">
                <a:solidFill>
                  <a:srgbClr val="C00000"/>
                </a:solidFill>
              </a:rPr>
              <a:t>Nhóm</a:t>
            </a:r>
            <a:r>
              <a:rPr lang="en-US" sz="2000" i="0" u="none" strike="noStrike" cap="none" dirty="0">
                <a:solidFill>
                  <a:srgbClr val="C00000"/>
                </a:solidFill>
              </a:rPr>
              <a:t> 36</a:t>
            </a:r>
            <a:br>
              <a:rPr lang="en-US" sz="1800" i="0" u="none" strike="noStrike" cap="none" dirty="0">
                <a:solidFill>
                  <a:srgbClr val="000000"/>
                </a:solidFill>
              </a:rPr>
            </a:br>
            <a:endParaRPr sz="1800" i="0" u="none" strike="noStrike" cap="none" dirty="0">
              <a:solidFill>
                <a:srgbClr val="000000"/>
              </a:solidFill>
            </a:endParaRPr>
          </a:p>
        </p:txBody>
      </p:sp>
      <p:sp>
        <p:nvSpPr>
          <p:cNvPr id="88" name="Google Shape;88;p2"/>
          <p:cNvSpPr txBox="1"/>
          <p:nvPr/>
        </p:nvSpPr>
        <p:spPr>
          <a:xfrm>
            <a:off x="896349" y="5062325"/>
            <a:ext cx="6546669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chemeClr val="hlink"/>
                </a:solidFill>
              </a:rPr>
              <a:t>https://github.com/AnhQuanNguyen1/pttkht</a:t>
            </a:r>
            <a:r>
              <a:rPr lang="vi-VN" sz="1700" u="sng" dirty="0">
                <a:solidFill>
                  <a:schemeClr val="hlink"/>
                </a:solidFill>
              </a:rPr>
              <a:t> </a:t>
            </a:r>
            <a:endParaRPr lang="en-US" sz="17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bbdb1ce7f_0_14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19" name="Google Shape;219;g31bbdb1ce7f_0_14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TRIỂN KHAI DỰ ÁN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6A94A110-4BBA-086C-3310-0B88D0630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0917"/>
            <a:ext cx="9144000" cy="512384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90B1B724-8155-33C6-0714-37BC5EEE5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bbdb1ce7f_0_14">
            <a:extLst>
              <a:ext uri="{FF2B5EF4-FFF2-40B4-BE49-F238E27FC236}">
                <a16:creationId xmlns:a16="http://schemas.microsoft.com/office/drawing/2014/main" id="{9DF1AFAB-3C5B-3338-37F1-B92C43E218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19" name="Google Shape;219;g31bbdb1ce7f_0_14">
            <a:extLst>
              <a:ext uri="{FF2B5EF4-FFF2-40B4-BE49-F238E27FC236}">
                <a16:creationId xmlns:a16="http://schemas.microsoft.com/office/drawing/2014/main" id="{64EE6187-29DC-ACF9-1C8D-844EDF8417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TRIỂN KHAI DỰ ÁN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A9EFD3F0-FC2C-EBF9-A63D-80F5D3A8C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6292"/>
            <a:ext cx="9144000" cy="514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33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221BA403-BD18-9A7A-9C14-DCF1C01F6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bbdb1ce7f_0_14">
            <a:extLst>
              <a:ext uri="{FF2B5EF4-FFF2-40B4-BE49-F238E27FC236}">
                <a16:creationId xmlns:a16="http://schemas.microsoft.com/office/drawing/2014/main" id="{4AF3028A-BC48-3738-333A-49F52BEA0C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19" name="Google Shape;219;g31bbdb1ce7f_0_14">
            <a:extLst>
              <a:ext uri="{FF2B5EF4-FFF2-40B4-BE49-F238E27FC236}">
                <a16:creationId xmlns:a16="http://schemas.microsoft.com/office/drawing/2014/main" id="{AC82A218-B6CC-897D-9586-1269315D0A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TRIỂN KHAI DỰ ÁN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1F0CC1CF-7A52-7879-C40B-6B381E63D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4232"/>
            <a:ext cx="9144000" cy="466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23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>
            <a:spLocks noGrp="1"/>
          </p:cNvSpPr>
          <p:nvPr>
            <p:ph type="title"/>
          </p:nvPr>
        </p:nvSpPr>
        <p:spPr>
          <a:xfrm>
            <a:off x="3746100" y="710100"/>
            <a:ext cx="51627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"/>
              <a:buNone/>
            </a:pPr>
            <a:r>
              <a:rPr lang="en-US" sz="5100" b="0" dirty="0">
                <a:latin typeface="Arial"/>
                <a:ea typeface="Arial"/>
                <a:cs typeface="Arial"/>
                <a:sym typeface="Arial"/>
              </a:rPr>
              <a:t>Demo và </a:t>
            </a:r>
            <a:r>
              <a:rPr lang="en-US" sz="5100" b="0" dirty="0" err="1">
                <a:latin typeface="Arial"/>
                <a:ea typeface="Arial"/>
                <a:cs typeface="Arial"/>
                <a:sym typeface="Arial"/>
              </a:rPr>
              <a:t>hỏi</a:t>
            </a:r>
            <a:r>
              <a:rPr lang="en-US" sz="51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100" b="0" dirty="0" err="1">
                <a:latin typeface="Arial"/>
                <a:ea typeface="Arial"/>
                <a:cs typeface="Arial"/>
                <a:sym typeface="Arial"/>
              </a:rPr>
              <a:t>đáp</a:t>
            </a:r>
            <a:endParaRPr sz="5100" b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6"/>
          <p:cNvSpPr txBox="1">
            <a:spLocks noGrp="1"/>
          </p:cNvSpPr>
          <p:nvPr>
            <p:ph type="body" idx="1"/>
          </p:nvPr>
        </p:nvSpPr>
        <p:spPr>
          <a:xfrm>
            <a:off x="3524251" y="2705878"/>
            <a:ext cx="5384672" cy="383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28" name="Google Shape;228;p16" descr="Image result for hình ảnh hỏi đá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7752" y="1716834"/>
            <a:ext cx="2818331" cy="4634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34" name="Google Shape;234;p17"/>
          <p:cNvSpPr txBox="1"/>
          <p:nvPr/>
        </p:nvSpPr>
        <p:spPr>
          <a:xfrm>
            <a:off x="4181094" y="3021991"/>
            <a:ext cx="4197975" cy="81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Lato"/>
              <a:buNone/>
            </a:pPr>
            <a:r>
              <a:rPr lang="en-US" sz="48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THANK YOU 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4" name="Google Shape;94;p3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NHÓM 14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 txBox="1">
            <a:spLocks noGrp="1"/>
          </p:cNvSpPr>
          <p:nvPr>
            <p:ph type="body" idx="1"/>
          </p:nvPr>
        </p:nvSpPr>
        <p:spPr>
          <a:xfrm>
            <a:off x="234569" y="1286136"/>
            <a:ext cx="8674100" cy="832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Các thành viên trong nhóm: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6" name="Google Shape;96;p3"/>
          <p:cNvGraphicFramePr/>
          <p:nvPr>
            <p:extLst>
              <p:ext uri="{D42A27DB-BD31-4B8C-83A1-F6EECF244321}">
                <p14:modId xmlns:p14="http://schemas.microsoft.com/office/powerpoint/2010/main" val="272908359"/>
              </p:ext>
            </p:extLst>
          </p:nvPr>
        </p:nvGraphicFramePr>
        <p:xfrm>
          <a:off x="386845" y="2317725"/>
          <a:ext cx="8369550" cy="2884131"/>
        </p:xfrm>
        <a:graphic>
          <a:graphicData uri="http://schemas.openxmlformats.org/drawingml/2006/table">
            <a:tbl>
              <a:tblPr firstRow="1" bandRow="1">
                <a:noFill/>
                <a:tableStyleId>{FF6A6B9E-EC6F-4473-B02B-F38D59D5C5FA}</a:tableStyleId>
              </a:tblPr>
              <a:tblGrid>
                <a:gridCol w="7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STT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Họ và tên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MSSV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Trung Kiên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20215468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Trung Thành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20215482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Đào Thành Mạnh</a:t>
                      </a:r>
                    </a:p>
                  </a:txBody>
                  <a:tcPr marL="22860" marR="2286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20211014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Anh Quân</a:t>
                      </a:r>
                    </a:p>
                  </a:txBody>
                  <a:tcPr marL="22860" marR="2286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20215465</a:t>
                      </a:r>
                    </a:p>
                  </a:txBody>
                  <a:tcPr marL="22860" marR="2286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Trần Trung Khiêm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20215402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0" marB="0" anchor="ctr"/>
                </a:tc>
                <a:extLst>
                  <a:ext uri="{0D108BD9-81ED-4DB2-BD59-A6C34878D82A}">
                    <a16:rowId xmlns:a16="http://schemas.microsoft.com/office/drawing/2014/main" val="8124816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NỘI DUNG CHÍNH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spcBef>
                <a:spcPts val="0"/>
              </a:spcBef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Giới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thiệu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Đặc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tả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yêu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cầu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nhiệm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vụ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vi-VN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Công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nghệ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vi-VN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Triển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khai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dự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án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vi-VN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Demo và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hỏi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đáp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US"/>
          </a:p>
        </p:txBody>
      </p:sp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GIỚI THIỆU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 txBox="1">
            <a:spLocks noGrp="1"/>
          </p:cNvSpPr>
          <p:nvPr>
            <p:ph type="body" idx="1"/>
          </p:nvPr>
        </p:nvSpPr>
        <p:spPr>
          <a:xfrm>
            <a:off x="5461008" y="1645808"/>
            <a:ext cx="3598200" cy="4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Website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bán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quần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áo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xây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dựng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mục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tiêu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trở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thành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cụ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hỗ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trợ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mạnh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mẽ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mua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bán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quần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áo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thời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trang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tiêu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dùng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dễ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tiếp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cận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lựa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chọn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những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mặt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phù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latin typeface="Arial"/>
                <a:ea typeface="Arial"/>
                <a:cs typeface="Arial"/>
                <a:sym typeface="Arial"/>
              </a:rPr>
              <a:t>hợp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600" dirty="0">
              <a:latin typeface="Arial"/>
              <a:ea typeface="Arial"/>
              <a:cs typeface="Arial"/>
            </a:endParaRPr>
          </a:p>
        </p:txBody>
      </p:sp>
      <p:pic>
        <p:nvPicPr>
          <p:cNvPr id="3" name="Hình ảnh 2" descr="Ảnh có chứa trang phục, Mặt người, văn bản, ảnh chụp màn hình&#10;&#10;Mô tả được tự động tạo">
            <a:extLst>
              <a:ext uri="{FF2B5EF4-FFF2-40B4-BE49-F238E27FC236}">
                <a16:creationId xmlns:a16="http://schemas.microsoft.com/office/drawing/2014/main" id="{90F6D405-80AD-F457-2810-5567EC6D4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641603"/>
            <a:ext cx="5132917" cy="35747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-VN" dirty="0">
                <a:latin typeface="Arial"/>
                <a:ea typeface="Arial"/>
                <a:cs typeface="Arial"/>
                <a:sym typeface="Arial"/>
              </a:rPr>
              <a:t>BIỂU ĐỒ USECASE TỔNG QUAN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8DA99F-6F05-F1DD-0C6E-F3AB29BDB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2" y="1101212"/>
            <a:ext cx="7844885" cy="52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2B9CBC70-0E52-9F1D-2149-2A25902E8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>
            <a:extLst>
              <a:ext uri="{FF2B5EF4-FFF2-40B4-BE49-F238E27FC236}">
                <a16:creationId xmlns:a16="http://schemas.microsoft.com/office/drawing/2014/main" id="{F7277F44-36A7-AC7F-F34D-192F834838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17" name="Google Shape;117;p8">
            <a:extLst>
              <a:ext uri="{FF2B5EF4-FFF2-40B4-BE49-F238E27FC236}">
                <a16:creationId xmlns:a16="http://schemas.microsoft.com/office/drawing/2014/main" id="{F120ADC5-B958-E3CA-776A-53377D4398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-VN" dirty="0">
                <a:latin typeface="Arial"/>
                <a:ea typeface="Arial"/>
                <a:cs typeface="Arial"/>
                <a:sym typeface="Arial"/>
              </a:rPr>
              <a:t>BIỂU ĐỒ USECASE TUẦN TỰ 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E5FE5888-FD0C-BBF4-FF3B-40C170DCA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017" y="1255393"/>
            <a:ext cx="6144482" cy="4591691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11A6AA5-6397-5FF2-F579-FE6F6242C92D}"/>
              </a:ext>
            </a:extLst>
          </p:cNvPr>
          <p:cNvSpPr txBox="1"/>
          <p:nvPr/>
        </p:nvSpPr>
        <p:spPr>
          <a:xfrm>
            <a:off x="1828317" y="5847084"/>
            <a:ext cx="5247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Hình 2. Biểu đồ tuần tự quy trình đưa sản phẩm vào giỏ hàng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471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5ADA0671-B92B-DF8F-2ABD-096538C6A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>
            <a:extLst>
              <a:ext uri="{FF2B5EF4-FFF2-40B4-BE49-F238E27FC236}">
                <a16:creationId xmlns:a16="http://schemas.microsoft.com/office/drawing/2014/main" id="{54DB8722-DEAB-D7AE-2B69-D7D68DE2AD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17" name="Google Shape;117;p8">
            <a:extLst>
              <a:ext uri="{FF2B5EF4-FFF2-40B4-BE49-F238E27FC236}">
                <a16:creationId xmlns:a16="http://schemas.microsoft.com/office/drawing/2014/main" id="{A5CDF0EE-3C1B-4B0F-4661-1912C35376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-VN" dirty="0">
                <a:latin typeface="Arial"/>
                <a:ea typeface="Arial"/>
                <a:cs typeface="Arial"/>
                <a:sym typeface="Arial"/>
              </a:rPr>
              <a:t>BIỂU ĐỒ USECASE TUẦN TỰ 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1309F9F-59B0-7FF5-5DA6-6C552385B570}"/>
              </a:ext>
            </a:extLst>
          </p:cNvPr>
          <p:cNvSpPr txBox="1"/>
          <p:nvPr/>
        </p:nvSpPr>
        <p:spPr>
          <a:xfrm>
            <a:off x="2840689" y="5845471"/>
            <a:ext cx="5247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Hình 3. Biểu đồ tuần tự quy trình đặt hàng</a:t>
            </a:r>
            <a:endParaRPr lang="en-GB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480C296D-9D19-C250-DF73-79C75901B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390" y="1123628"/>
            <a:ext cx="6411220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61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024A523C-E54C-542C-7AA2-4CC845A0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>
            <a:extLst>
              <a:ext uri="{FF2B5EF4-FFF2-40B4-BE49-F238E27FC236}">
                <a16:creationId xmlns:a16="http://schemas.microsoft.com/office/drawing/2014/main" id="{FF4AD33B-0AA8-483A-85D0-07F8E9AE90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17" name="Google Shape;117;p8">
            <a:extLst>
              <a:ext uri="{FF2B5EF4-FFF2-40B4-BE49-F238E27FC236}">
                <a16:creationId xmlns:a16="http://schemas.microsoft.com/office/drawing/2014/main" id="{19BD5C6A-6430-FCF5-0C2B-1ED35E3827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-VN" dirty="0">
                <a:latin typeface="Arial"/>
                <a:ea typeface="Arial"/>
                <a:cs typeface="Arial"/>
                <a:sym typeface="Arial"/>
              </a:rPr>
              <a:t>BIỂU ĐỒ USECASE TUẦN TỰ 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8D9297E-2573-5E8D-F35E-89DEBABD151A}"/>
              </a:ext>
            </a:extLst>
          </p:cNvPr>
          <p:cNvSpPr txBox="1"/>
          <p:nvPr/>
        </p:nvSpPr>
        <p:spPr>
          <a:xfrm>
            <a:off x="2448803" y="5813597"/>
            <a:ext cx="5247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Hình 4. Biểu đồ tuần tự quy trình thêm sản phẩm</a:t>
            </a:r>
            <a:endParaRPr lang="en-GB" dirty="0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F538E299-1596-65D0-45EA-5764A2B25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864" y="1495155"/>
            <a:ext cx="6430272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80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6AD9C3C0A18A4CB4E623A847940151" ma:contentTypeVersion="15" ma:contentTypeDescription="Create a new document." ma:contentTypeScope="" ma:versionID="64fe7ee019857dca2d7a3492bfeddc19">
  <xsd:schema xmlns:xsd="http://www.w3.org/2001/XMLSchema" xmlns:xs="http://www.w3.org/2001/XMLSchema" xmlns:p="http://schemas.microsoft.com/office/2006/metadata/properties" xmlns:ns3="d75950b8-cc20-4b12-94f0-0f10ff6a63e2" xmlns:ns4="9324405d-ea1e-43bc-a33f-0db1eb5beaf5" targetNamespace="http://schemas.microsoft.com/office/2006/metadata/properties" ma:root="true" ma:fieldsID="3553f40d8da68a6bcf3532ec39bcabeb" ns3:_="" ns4:_="">
    <xsd:import namespace="d75950b8-cc20-4b12-94f0-0f10ff6a63e2"/>
    <xsd:import namespace="9324405d-ea1e-43bc-a33f-0db1eb5beaf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5950b8-cc20-4b12-94f0-0f10ff6a63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24405d-ea1e-43bc-a33f-0db1eb5beaf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5950b8-cc20-4b12-94f0-0f10ff6a63e2" xsi:nil="true"/>
  </documentManagement>
</p:properties>
</file>

<file path=customXml/itemProps1.xml><?xml version="1.0" encoding="utf-8"?>
<ds:datastoreItem xmlns:ds="http://schemas.openxmlformats.org/officeDocument/2006/customXml" ds:itemID="{035943F3-1E41-4866-B1B5-44C1038360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5950b8-cc20-4b12-94f0-0f10ff6a63e2"/>
    <ds:schemaRef ds:uri="9324405d-ea1e-43bc-a33f-0db1eb5bea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FA954F-99A3-4FB3-ABA8-EA04483B36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B7B50C-C7E3-4DF2-A565-90D7AAC91F9A}">
  <ds:schemaRefs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metadata/properties"/>
    <ds:schemaRef ds:uri="d75950b8-cc20-4b12-94f0-0f10ff6a63e2"/>
    <ds:schemaRef ds:uri="9324405d-ea1e-43bc-a33f-0db1eb5beaf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916</Words>
  <Application>Microsoft Office PowerPoint</Application>
  <PresentationFormat>Trình chiếu Trên màn hình (4:3)</PresentationFormat>
  <Paragraphs>130</Paragraphs>
  <Slides>24</Slides>
  <Notes>24</Notes>
  <HiddenSlides>8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24</vt:i4>
      </vt:variant>
    </vt:vector>
  </HeadingPairs>
  <TitlesOfParts>
    <vt:vector size="29" baseType="lpstr">
      <vt:lpstr>Arial</vt:lpstr>
      <vt:lpstr>Times New Roman</vt:lpstr>
      <vt:lpstr>Calibri</vt:lpstr>
      <vt:lpstr>Lato</vt:lpstr>
      <vt:lpstr>Office Theme</vt:lpstr>
      <vt:lpstr>Bản trình bày PowerPoint</vt:lpstr>
      <vt:lpstr>Bản trình bày PowerPoint</vt:lpstr>
      <vt:lpstr>NHÓM 14 </vt:lpstr>
      <vt:lpstr>NỘI DUNG CHÍNH</vt:lpstr>
      <vt:lpstr>GIỚI THIỆU</vt:lpstr>
      <vt:lpstr>BIỂU ĐỒ USECASE TỔNG QUAN</vt:lpstr>
      <vt:lpstr>BIỂU ĐỒ USECASE TUẦN TỰ </vt:lpstr>
      <vt:lpstr>BIỂU ĐỒ USECASE TUẦN TỰ </vt:lpstr>
      <vt:lpstr>BIỂU ĐỒ USECASE TUẦN TỰ </vt:lpstr>
      <vt:lpstr>ĐẶC TẢ YÊU CẦU </vt:lpstr>
      <vt:lpstr>ĐẶC TẢ YÊU CẦU </vt:lpstr>
      <vt:lpstr>Luồng dữ liệu trong Backend</vt:lpstr>
      <vt:lpstr>PHÂN CHIA CÔNG VIỆC</vt:lpstr>
      <vt:lpstr>PHÂN CHIA CÔNG VIỆC</vt:lpstr>
      <vt:lpstr>LỊCH SỬ COMMIT</vt:lpstr>
      <vt:lpstr>ĐÓNG GÓP TỪNG CÁ NHÂN</vt:lpstr>
      <vt:lpstr>CÔNG NGHỆ SỬ DỤNG</vt:lpstr>
      <vt:lpstr>CÔNG NGHỆ SỬ DỤNG</vt:lpstr>
      <vt:lpstr>TRIỂN KHAI DỰ ÁN</vt:lpstr>
      <vt:lpstr>TRIỂN KHAI DỰ ÁN</vt:lpstr>
      <vt:lpstr>TRIỂN KHAI DỰ ÁN</vt:lpstr>
      <vt:lpstr>TRIỂN KHAI DỰ ÁN</vt:lpstr>
      <vt:lpstr>Demo và hỏi đáp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Phong TT &amp; QTTH</dc:creator>
  <cp:lastModifiedBy>Nguyen Anh Quan 20215465</cp:lastModifiedBy>
  <cp:revision>7</cp:revision>
  <dcterms:created xsi:type="dcterms:W3CDTF">2021-05-28T04:32:00Z</dcterms:created>
  <dcterms:modified xsi:type="dcterms:W3CDTF">2025-04-18T08:59:48Z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9A1BDE66B62B44418579458F04176000_12</vt:lpwstr>
  </property>
  <property fmtid="{D5CDD505-2E9C-101B-9397-08002B2CF9AE}" pid="3" name="KSOProductBuildVer">
    <vt:lpwstr>1033-12.2.0.18911</vt:lpwstr>
  </property>
  <property fmtid="{D5CDD505-2E9C-101B-9397-08002B2CF9AE}" pid="4" name="ContentTypeId">
    <vt:lpwstr>0x0101001D6AD9C3C0A18A4CB4E623A847940151</vt:lpwstr>
  </property>
</Properties>
</file>